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theme/theme14.xml" ContentType="application/vnd.openxmlformats-officedocument.theme+xml"/>
  <Override PartName="/ppt/slideLayouts/slideLayout39.xml" ContentType="application/vnd.openxmlformats-officedocument.presentationml.slideLayout+xml"/>
  <Override PartName="/ppt/theme/theme1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7.xml" ContentType="application/vnd.openxmlformats-officedocument.theme+xml"/>
  <Override PartName="/ppt/slideLayouts/slideLayout4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2" r:id="rId2"/>
    <p:sldMasterId id="2147483677" r:id="rId3"/>
    <p:sldMasterId id="2147483679" r:id="rId4"/>
    <p:sldMasterId id="2147483682" r:id="rId5"/>
    <p:sldMasterId id="2147483684" r:id="rId6"/>
    <p:sldMasterId id="2147483686" r:id="rId7"/>
    <p:sldMasterId id="2147483691" r:id="rId8"/>
    <p:sldMasterId id="2147483694" r:id="rId9"/>
    <p:sldMasterId id="2147483696" r:id="rId10"/>
    <p:sldMasterId id="2147483704" r:id="rId11"/>
    <p:sldMasterId id="2147483709" r:id="rId12"/>
    <p:sldMasterId id="2147483711" r:id="rId13"/>
    <p:sldMasterId id="2147483714" r:id="rId14"/>
    <p:sldMasterId id="2147483716" r:id="rId15"/>
    <p:sldMasterId id="2147483718" r:id="rId16"/>
    <p:sldMasterId id="2147483723" r:id="rId17"/>
    <p:sldMasterId id="2147483726" r:id="rId18"/>
    <p:sldMasterId id="2147483728" r:id="rId19"/>
    <p:sldMasterId id="2147483730" r:id="rId20"/>
  </p:sldMasterIdLst>
  <p:notesMasterIdLst>
    <p:notesMasterId r:id="rId25"/>
  </p:notesMasterIdLst>
  <p:handoutMasterIdLst>
    <p:handoutMasterId r:id="rId26"/>
  </p:handoutMasterIdLst>
  <p:sldIdLst>
    <p:sldId id="257" r:id="rId21"/>
    <p:sldId id="1237" r:id="rId22"/>
    <p:sldId id="1238" r:id="rId23"/>
    <p:sldId id="275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rtlin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C00"/>
    <a:srgbClr val="106636"/>
    <a:srgbClr val="106600"/>
    <a:srgbClr val="008000"/>
    <a:srgbClr val="F0F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68056" autoAdjust="0"/>
  </p:normalViewPr>
  <p:slideViewPr>
    <p:cSldViewPr>
      <p:cViewPr>
        <p:scale>
          <a:sx n="51" d="100"/>
          <a:sy n="51" d="100"/>
        </p:scale>
        <p:origin x="88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23E8C-FA44-4993-A678-63B7AC20CC23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747C0-E24C-47AA-B529-C34075BA04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70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98BB69-19D5-425C-B33D-FC77D5A6EC32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210A8A-16C0-4562-AD3A-B1BC2569C6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97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26E71-4EB4-4B40-9C70-D7D2E6C9804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6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5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Ferroelectric</a:t>
            </a:r>
            <a:r>
              <a:rPr lang="en-US" baseline="0" dirty="0" smtClean="0"/>
              <a:t> films, for example HfO2, integrated at low temperatures compatible with the back-end-of-line processing of 3D integrated circuits, are typically poly-crystalline and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also exists random fluctuation in the crystalline phases. In HfO2, depending on the processing conditions, the orthorhombic ferroelectric (FE) phase, the monoclinic dielectric (DE) phase, and the tetragonal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antiferroelectric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(AFE) phase could co-exist. The impact of these random phase fluctuation on the performance, especially the device variation, of ferroelectric FET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FeFET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has not been evaluated. 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Researchers at DOE’s </a:t>
            </a:r>
            <a:r>
              <a:rPr lang="en-US" sz="1200" dirty="0" smtClean="0">
                <a:latin typeface="+mn-lt"/>
              </a:rPr>
              <a:t>Three-Dimensional Ferroelectric Microelectronics (3DFeM) center utilized the technology-computer aided design (TCAD) simulation</a:t>
            </a:r>
            <a:r>
              <a:rPr lang="en-US" sz="1200" baseline="0" dirty="0" smtClean="0">
                <a:latin typeface="+mn-lt"/>
              </a:rPr>
              <a:t> tools to unravel the impact of random spatial fluctuation of the FE/DE phases on the </a:t>
            </a:r>
            <a:r>
              <a:rPr lang="en-US" sz="1200" baseline="0" dirty="0" err="1" smtClean="0">
                <a:latin typeface="+mn-lt"/>
              </a:rPr>
              <a:t>FeFET</a:t>
            </a:r>
            <a:r>
              <a:rPr lang="en-US" sz="1200" baseline="0" dirty="0" smtClean="0">
                <a:latin typeface="+mn-lt"/>
              </a:rPr>
              <a:t> variation. It is discovered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there exists a certain DE percentage threshold below which the increase of the DE phase does not significantly impact the device memory window and variation.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 the threshold, evident device degradation can be observed because the FE grains are isolated by the DE grains, which can no longer help form a percolation path in the low-VTH state or block the leakage path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high-VTH state.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critical analysis would guide future device optimization and overall memory design in the 3DFeM center.</a:t>
            </a:r>
            <a:r>
              <a:rPr lang="en-US" sz="1200" dirty="0" smtClean="0">
                <a:latin typeface="+mn-lt"/>
              </a:rPr>
              <a:t/>
            </a:r>
            <a:br>
              <a:rPr lang="en-US" sz="1200" dirty="0" smtClean="0">
                <a:latin typeface="+mn-lt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1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9" tIns="45587" rIns="91169" bIns="455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2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1467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1E85B-7BF8-4BD7-AC1E-4E995D383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2971800" y="6340475"/>
            <a:ext cx="4191000" cy="365125"/>
          </a:xfrm>
          <a:prstGeom prst="rect">
            <a:avLst/>
          </a:prstGeom>
        </p:spPr>
        <p:txBody>
          <a:bodyPr lIns="91365" tIns="45683" rIns="91365" bIns="45683"/>
          <a:lstStyle>
            <a:lvl1pPr algn="r">
              <a:defRPr sz="1600"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r>
              <a:rPr lang="en-US"/>
              <a:t>Three Dimensional Ferroelectric Microelectronics</a:t>
            </a:r>
            <a:endParaRPr lang="en-US" sz="1600" dirty="0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28C48DB-8D5F-044B-A817-8E6F14C3A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800" y="5969622"/>
            <a:ext cx="1981200" cy="8731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C652A-1437-4DEE-BE20-1D8E4CBD3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8BCC3B-A37C-4951-BD7F-ADEEE3040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</p:spPr>
        <p:txBody>
          <a:bodyPr/>
          <a:lstStyle>
            <a:lvl1pPr algn="ct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r>
              <a:rPr lang="en-US"/>
              <a:t>http://www.science.doe.gov/bes/</a:t>
            </a:r>
            <a:endParaRPr lang="en-US" b="1">
              <a:latin typeface="TimesNewRomanPSMT"/>
            </a:endParaRP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1FEFC3E-B1CF-4B09-AD96-BF17A7EADA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AA921-4423-419F-989D-ABD5BD36FE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0" u="none"/>
              <a:t>Office of Science FY 2011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b="0" u="none" smtClean="0"/>
              <a:pPr>
                <a:defRPr/>
              </a:pPr>
              <a:t>‹#›</a:t>
            </a:fld>
            <a:endParaRPr lang="en-US" b="0" u="non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</p:spPr>
        <p:txBody>
          <a:bodyPr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6618C00-16D3-4AB7-B129-48D8D5EFEF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0" u="none"/>
              <a:t>Office of Science FY 2011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b="0" u="none" smtClean="0"/>
              <a:pPr>
                <a:defRPr/>
              </a:pPr>
              <a:t>‹#›</a:t>
            </a:fld>
            <a:endParaRPr lang="en-US" b="0" u="non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FEA1-DB86-4801-A37E-E46E248BDA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</p:spPr>
        <p:txBody>
          <a:bodyPr/>
          <a:lstStyle>
            <a:lvl1pPr algn="ctr">
              <a:defRPr sz="1800"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r>
              <a:rPr lang="en-US"/>
              <a:t>http://www.science.doe.gov/bes/</a:t>
            </a:r>
            <a:endParaRPr lang="en-US" b="1">
              <a:latin typeface="TimesNewRomanPSMT"/>
            </a:endParaRP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EF7118B-8DA2-41CF-B260-A3484F13D4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2FF3-B2FF-4B9D-A1FC-2641F0BD8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00" y="275333"/>
            <a:ext cx="823081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596" y="1599910"/>
            <a:ext cx="4042833" cy="4525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4574" y="1599910"/>
            <a:ext cx="4042833" cy="4525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FA2B4D-A9D7-4935-A3AF-CDF720EF85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2FF3-B2FF-4B9D-A1FC-2641F0BD8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0" u="none"/>
              <a:t>Office of Science FY 2011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b="0" u="none" smtClean="0"/>
              <a:pPr>
                <a:defRPr/>
              </a:pPr>
              <a:t>‹#›</a:t>
            </a:fld>
            <a:endParaRPr lang="en-US" b="0" u="none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9" tIns="45587" rIns="91169" bIns="455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2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1467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1E85B-7BF8-4BD7-AC1E-4E995D3832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2FF3-B2FF-4B9D-A1FC-2641F0BD8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FA2B4D-A9D7-4935-A3AF-CDF720EF8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6610" y="275347"/>
            <a:ext cx="8230810" cy="5850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01" tIns="45652" rIns="91301" bIns="45652"/>
          <a:lstStyle/>
          <a:p>
            <a:fld id="{962462C6-2360-4477-A776-64E82B86702C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lIns="91301" tIns="45652" rIns="91301" bIns="4565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AD6B-B989-4DFB-8FCF-33FA26020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6" indent="0">
              <a:buNone/>
              <a:defRPr sz="2000" b="1"/>
            </a:lvl2pPr>
            <a:lvl3pPr marL="913010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1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2" indent="0">
              <a:buNone/>
              <a:defRPr sz="1600" b="1"/>
            </a:lvl7pPr>
            <a:lvl8pPr marL="3195539" indent="0">
              <a:buNone/>
              <a:defRPr sz="1600" b="1"/>
            </a:lvl8pPr>
            <a:lvl9pPr marL="36520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6" indent="0">
              <a:buNone/>
              <a:defRPr sz="2000" b="1"/>
            </a:lvl2pPr>
            <a:lvl3pPr marL="913010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1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2" indent="0">
              <a:buNone/>
              <a:defRPr sz="1600" b="1"/>
            </a:lvl7pPr>
            <a:lvl8pPr marL="3195539" indent="0">
              <a:buNone/>
              <a:defRPr sz="1600" b="1"/>
            </a:lvl8pPr>
            <a:lvl9pPr marL="36520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01" tIns="45652" rIns="91301" bIns="45652"/>
          <a:lstStyle/>
          <a:p>
            <a:fld id="{962462C6-2360-4477-A776-64E82B86702C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lIns="91301" tIns="45652" rIns="91301" bIns="45652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AD6B-B989-4DFB-8FCF-33FA26020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FA2B4D-A9D7-4935-A3AF-CDF720EF85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9" tIns="45587" rIns="91169" bIns="455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1467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AD9D86-BCF8-4412-8F8D-129D4489B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301" tIns="45652" rIns="91301" bIns="45652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301" tIns="45652" rIns="91301" bIns="45652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E1729-7B66-438D-96AE-E110E2404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  <a:prstGeom prst="rect">
            <a:avLst/>
          </a:prstGeom>
        </p:spPr>
        <p:txBody>
          <a:bodyPr lIns="91365" tIns="45683" rIns="91365" bIns="45683"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C652A-1437-4DEE-BE20-1D8E4CBD3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8BCC3B-A37C-4951-BD7F-ADEEE3040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</p:spPr>
        <p:txBody>
          <a:bodyPr/>
          <a:lstStyle>
            <a:lvl1pPr algn="ct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r>
              <a:rPr lang="en-US"/>
              <a:t>http://www.science.doe.gov/bes/</a:t>
            </a:r>
            <a:endParaRPr lang="en-US" b="1">
              <a:latin typeface="TimesNewRomanPSMT"/>
            </a:endParaRP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1FEFC3E-B1CF-4B09-AD96-BF17A7EADA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AA921-4423-419F-989D-ABD5BD36FE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0" u="none"/>
              <a:t>Office of Science FY 2011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b="0" u="none" smtClean="0"/>
              <a:pPr>
                <a:defRPr/>
              </a:pPr>
              <a:t>‹#›</a:t>
            </a:fld>
            <a:endParaRPr lang="en-US" b="0" u="non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</p:spPr>
        <p:txBody>
          <a:bodyPr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6618C00-16D3-4AB7-B129-48D8D5EFEF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6610" y="275347"/>
            <a:ext cx="8230810" cy="5850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0" u="none"/>
              <a:t>Office of Science FY 2011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b="0" u="none" smtClean="0"/>
              <a:pPr>
                <a:defRPr/>
              </a:pPr>
              <a:t>‹#›</a:t>
            </a:fld>
            <a:endParaRPr lang="en-US" b="0" u="none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FEA1-DB86-4801-A37E-E46E248BDA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-2286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3200400" y="6356350"/>
            <a:ext cx="5257800" cy="365125"/>
          </a:xfrm>
        </p:spPr>
        <p:txBody>
          <a:bodyPr/>
          <a:lstStyle>
            <a:lvl1pPr algn="ctr">
              <a:defRPr sz="1800"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r>
              <a:rPr lang="en-US"/>
              <a:t>http://www.science.doe.gov/bes/</a:t>
            </a:r>
            <a:endParaRPr lang="en-US" b="1">
              <a:latin typeface="TimesNewRomanPSMT"/>
            </a:endParaRP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382000" y="6351588"/>
            <a:ext cx="4572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EF7118B-8DA2-41CF-B260-A3484F13D4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00" y="275333"/>
            <a:ext cx="823081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596" y="1599910"/>
            <a:ext cx="4042833" cy="4525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4574" y="1599910"/>
            <a:ext cx="4042833" cy="45258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FA2B4D-A9D7-4935-A3AF-CDF720EF85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2FF3-B2FF-4B9D-A1FC-2641F0BD8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0" u="none"/>
              <a:t>Office of Science FY 2011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b="0" u="none" smtClean="0"/>
              <a:pPr>
                <a:defRPr/>
              </a:pPr>
              <a:t>‹#›</a:t>
            </a:fld>
            <a:endParaRPr lang="en-US" b="0" u="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01" tIns="45652" rIns="91301" bIns="45652"/>
          <a:lstStyle/>
          <a:p>
            <a:fld id="{962462C6-2360-4477-A776-64E82B86702C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lIns="91301" tIns="45652" rIns="91301" bIns="45652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AD6B-B989-4DFB-8FCF-33FA26020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6" indent="0">
              <a:buNone/>
              <a:defRPr sz="2000" b="1"/>
            </a:lvl2pPr>
            <a:lvl3pPr marL="913010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1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2" indent="0">
              <a:buNone/>
              <a:defRPr sz="1600" b="1"/>
            </a:lvl7pPr>
            <a:lvl8pPr marL="3195539" indent="0">
              <a:buNone/>
              <a:defRPr sz="1600" b="1"/>
            </a:lvl8pPr>
            <a:lvl9pPr marL="36520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6" indent="0">
              <a:buNone/>
              <a:defRPr sz="2000" b="1"/>
            </a:lvl2pPr>
            <a:lvl3pPr marL="913010" indent="0">
              <a:buNone/>
              <a:defRPr sz="1800" b="1"/>
            </a:lvl3pPr>
            <a:lvl4pPr marL="1369517" indent="0">
              <a:buNone/>
              <a:defRPr sz="1600" b="1"/>
            </a:lvl4pPr>
            <a:lvl5pPr marL="1826021" indent="0">
              <a:buNone/>
              <a:defRPr sz="1600" b="1"/>
            </a:lvl5pPr>
            <a:lvl6pPr marL="2282529" indent="0">
              <a:buNone/>
              <a:defRPr sz="1600" b="1"/>
            </a:lvl6pPr>
            <a:lvl7pPr marL="2739032" indent="0">
              <a:buNone/>
              <a:defRPr sz="1600" b="1"/>
            </a:lvl7pPr>
            <a:lvl8pPr marL="3195539" indent="0">
              <a:buNone/>
              <a:defRPr sz="1600" b="1"/>
            </a:lvl8pPr>
            <a:lvl9pPr marL="36520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301" tIns="45652" rIns="91301" bIns="45652"/>
          <a:lstStyle/>
          <a:p>
            <a:fld id="{962462C6-2360-4477-A776-64E82B86702C}" type="datetimeFigureOut">
              <a:rPr lang="en-US" smtClean="0"/>
              <a:pPr/>
              <a:t>5/31/2021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lIns="91301" tIns="45652" rIns="91301" bIns="45652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4AD6B-B989-4DFB-8FCF-33FA260201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4800" y="6248400"/>
            <a:ext cx="266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9" tIns="45587" rIns="91169" bIns="4558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8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04800"/>
            <a:ext cx="533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5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 b="1">
                <a:solidFill>
                  <a:srgbClr val="14673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AD9D86-BCF8-4412-8F8D-129D4489B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301" tIns="45652" rIns="91301" bIns="45652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 lIns="91301" tIns="45652" rIns="91301" bIns="45652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E1729-7B66-438D-96AE-E110E2404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jpe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3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.jpe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43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46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604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AD86A7-DF98-4833-9A9E-353DA9F97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4715510" y="6155690"/>
            <a:ext cx="4413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latin typeface="Arial" charset="0"/>
              </a:rPr>
              <a:t>an Office of Basic Energy Sciences</a:t>
            </a:r>
            <a:r>
              <a:rPr lang="en-US" b="1" i="1" dirty="0">
                <a:solidFill>
                  <a:srgbClr val="808080"/>
                </a:solidFill>
                <a:latin typeface="Arial" charset="0"/>
              </a:rPr>
              <a:t> </a:t>
            </a:r>
            <a:r>
              <a:rPr lang="en-US" b="1" i="1" dirty="0">
                <a:solidFill>
                  <a:srgbClr val="146636"/>
                </a:solidFill>
                <a:latin typeface="Arial" charset="0"/>
              </a:rPr>
              <a:t>Energy Frontier Research Center</a:t>
            </a: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0" y="6053138"/>
            <a:ext cx="9144000" cy="42862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10" name="Picture 9" descr="DOE_SC_logo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88108" y="281408"/>
            <a:ext cx="2743200" cy="5078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891" indent="-3418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763" indent="-28490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636" indent="-2279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5495" indent="-2279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347" indent="-2279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46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604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AD86A7-DF98-4833-9A9E-353DA9F97E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4715510" y="6155690"/>
            <a:ext cx="4413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 i="1" dirty="0">
                <a:solidFill>
                  <a:srgbClr val="000000"/>
                </a:solidFill>
                <a:latin typeface="Arial" charset="0"/>
              </a:rPr>
              <a:t>an Office of Basic Energy Sciences</a:t>
            </a:r>
            <a:r>
              <a:rPr lang="en-US" b="1" i="1" dirty="0">
                <a:solidFill>
                  <a:srgbClr val="808080"/>
                </a:solidFill>
                <a:latin typeface="Arial" charset="0"/>
              </a:rPr>
              <a:t> </a:t>
            </a:r>
            <a:r>
              <a:rPr lang="en-US" b="1" i="1" dirty="0">
                <a:solidFill>
                  <a:srgbClr val="146636"/>
                </a:solidFill>
                <a:latin typeface="Arial" charset="0"/>
              </a:rPr>
              <a:t>Energy Frontier Research Center</a:t>
            </a: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0" y="6053138"/>
            <a:ext cx="9144000" cy="42862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10" name="Picture 9" descr="DOE_SC_logo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288108" y="281408"/>
            <a:ext cx="2743200" cy="5078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891" indent="-3418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763" indent="-28490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636" indent="-2279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5495" indent="-2279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347" indent="-2279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1650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6" tIns="45609" rIns="91216" bIns="4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13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16" tIns="45609" rIns="91216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35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8" y="6619888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6" tIns="45609" rIns="91216" bIns="456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150EC00-9A0A-49C1-95F3-32FE6EB7C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5942" name="Rectangle 6"/>
          <p:cNvSpPr>
            <a:spLocks noChangeArrowheads="1"/>
          </p:cNvSpPr>
          <p:nvPr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348" tIns="41923" rIns="85348" bIns="41923"/>
          <a:lstStyle/>
          <a:p>
            <a:pPr defTabSz="864350" eaLnBrk="0" hangingPunct="0">
              <a:lnSpc>
                <a:spcPct val="85000"/>
              </a:lnSpc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4102" name="Picture 7" descr="New_DOE_Logo_Color_0428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90513"/>
            <a:ext cx="19256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09428" algn="ctr" defTabSz="91268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818855" algn="ctr" defTabSz="91268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228284" algn="ctr" defTabSz="91268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637712" algn="ctr" defTabSz="91268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223497" indent="-223497" algn="l" defTabSz="909844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0006" indent="-223497" algn="l" defTabSz="909844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510" indent="-223497" algn="l" defTabSz="909844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013" indent="-223497" algn="l" defTabSz="909844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9519" indent="-223497" algn="l" defTabSz="90984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62252" indent="-227468" algn="l" defTabSz="912684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871686" indent="-227468" algn="l" defTabSz="912684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281113" indent="-227468" algn="l" defTabSz="912684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690544" indent="-227468" algn="l" defTabSz="912684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428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855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284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712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144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572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999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5428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0" tIns="45641" rIns="91280" bIns="456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0" tIns="45641" rIns="91280" bIns="456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280" tIns="45641" rIns="91280" bIns="4564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280" tIns="45641" rIns="91280" bIns="4564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1FF155-EBDD-4976-A1DE-512077D6B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8" name="Picture 9" descr="horizontal-logo-green-tex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64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279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919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5594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680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6186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2691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0194" indent="-228203" algn="l" defTabSz="9127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94" indent="-228203" algn="l" defTabSz="9127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91" indent="-228203" algn="l" defTabSz="9127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8" indent="-228203" algn="l" defTabSz="9127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0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7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97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94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95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91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92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189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31" tIns="45567" rIns="91131" bIns="455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54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31" tIns="45567" rIns="91131" bIns="455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131" tIns="45567" rIns="91131" bIns="4556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31" tIns="45567" rIns="91131" bIns="4556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C3E240-9EB6-4604-A43D-9910B3F58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354792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656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30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695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2609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739" indent="-34173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431" indent="-28477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131" indent="-22783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785" indent="-22783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433" indent="-22783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090" indent="-227836" algn="l" defTabSz="911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740" indent="-227836" algn="l" defTabSz="911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392" indent="-227836" algn="l" defTabSz="911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042" indent="-227836" algn="l" defTabSz="911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56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05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57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09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261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12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567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216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2" tIns="45573" rIns="91142" bIns="455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53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2" tIns="45573" rIns="91142" bIns="45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142" tIns="45573" rIns="91142" bIns="4557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42" tIns="45573" rIns="91142" bIns="4557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C3E240-9EB6-4604-A43D-9910B3F58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354791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709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412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11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2822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779" indent="-34177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518" indent="-28481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264" indent="-22786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971" indent="-22786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673" indent="-22786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383" indent="-227862" algn="l" defTabSz="9114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087" indent="-227862" algn="l" defTabSz="9114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791" indent="-227862" algn="l" defTabSz="9114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495" indent="-227862" algn="l" defTabSz="9114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09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12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17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22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527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232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940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643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2" tIns="45583" rIns="91162" bIns="455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51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2" tIns="45583" rIns="91162" bIns="45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162" tIns="45583" rIns="91162" bIns="4558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2" tIns="45583" rIns="91162" bIns="4558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C3E240-9EB6-4604-A43D-9910B3F58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6354789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1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62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43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24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859" indent="-3418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692" indent="-28488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531" indent="-22791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5344" indent="-22791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53" indent="-22791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969" indent="-227914" algn="l" defTabSz="9116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80" indent="-227914" algn="l" defTabSz="9116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91" indent="-227914" algn="l" defTabSz="9116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01" indent="-227914" algn="l" defTabSz="9116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5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5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7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48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60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86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95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26" tIns="45565" rIns="91126" bIns="455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50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26" tIns="45565" rIns="91126" bIns="455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604"/>
            <a:ext cx="381000" cy="365125"/>
          </a:xfrm>
          <a:prstGeom prst="rect">
            <a:avLst/>
          </a:prstGeom>
        </p:spPr>
        <p:txBody>
          <a:bodyPr vert="horz" lIns="91126" tIns="45565" rIns="91126" bIns="4556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AD86A7-DF98-4833-9A9E-353DA9F97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354780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642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284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692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256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731" indent="-34173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415" indent="-28477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103" indent="-22782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750" indent="-22782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388" indent="-22782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033" indent="-227827" algn="l" defTabSz="9112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674" indent="-227827" algn="l" defTabSz="9112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315" indent="-227827" algn="l" defTabSz="9112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957" indent="-227827" algn="l" defTabSz="9112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42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284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21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568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208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850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495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136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8" tIns="45630" rIns="91258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42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8" tIns="45630" rIns="91258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258" tIns="45630" rIns="91258" bIns="4563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258" tIns="45630" rIns="91258" bIns="4563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C3E240-9EB6-4604-A43D-9910B3F58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354780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6294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2583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887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516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219" indent="-34221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1473" indent="-28518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0731" indent="-2281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7023" indent="-2281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3313" indent="-2281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9607" indent="-228150" algn="l" defTabSz="912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00" indent="-228150" algn="l" defTabSz="912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191" indent="-228150" algn="l" defTabSz="912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80" indent="-228150" algn="l" defTabSz="912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4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83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77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68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61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751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45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335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1650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6" tIns="45609" rIns="91216" bIns="456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13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16" tIns="45609" rIns="91216" bIns="456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3594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8" y="6619888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16" tIns="45609" rIns="91216" bIns="456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150EC00-9A0A-49C1-95F3-32FE6EB7C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5942" name="Rectangle 6"/>
          <p:cNvSpPr>
            <a:spLocks noChangeArrowheads="1"/>
          </p:cNvSpPr>
          <p:nvPr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348" tIns="41923" rIns="85348" bIns="41923"/>
          <a:lstStyle/>
          <a:p>
            <a:pPr defTabSz="864350" eaLnBrk="0" hangingPunct="0">
              <a:lnSpc>
                <a:spcPct val="85000"/>
              </a:lnSpc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4102" name="Picture 7" descr="New_DOE_Logo_Color_0428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90513"/>
            <a:ext cx="19256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2pPr>
      <a:lvl3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3pPr>
      <a:lvl4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4pPr>
      <a:lvl5pPr algn="ctr" defTabSz="90984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5pPr>
      <a:lvl6pPr marL="409428" algn="ctr" defTabSz="91268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818855" algn="ctr" defTabSz="91268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228284" algn="ctr" defTabSz="91268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637712" algn="ctr" defTabSz="912684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223497" indent="-223497" algn="l" defTabSz="909844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0006" indent="-223497" algn="l" defTabSz="909844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6510" indent="-223497" algn="l" defTabSz="909844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013" indent="-223497" algn="l" defTabSz="909844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9519" indent="-223497" algn="l" defTabSz="90984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62252" indent="-227468" algn="l" defTabSz="912684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871686" indent="-227468" algn="l" defTabSz="912684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281113" indent="-227468" algn="l" defTabSz="912684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690544" indent="-227468" algn="l" defTabSz="912684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428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8855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284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712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7144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6572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5999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5428" algn="l" defTabSz="81885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0" tIns="45641" rIns="91280" bIns="456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38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80" tIns="45641" rIns="91280" bIns="456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280" tIns="45641" rIns="91280" bIns="4564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280" tIns="45641" rIns="91280" bIns="4564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1FF155-EBDD-4976-A1DE-512077D6B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8" name="Picture 9" descr="horizontal-logo-green-tex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640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279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919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5594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680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6186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2691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0194" indent="-228203" algn="l" defTabSz="9127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94" indent="-228203" algn="l" defTabSz="9127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991" indent="-228203" algn="l" defTabSz="9127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388" indent="-228203" algn="l" defTabSz="9127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0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97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97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94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95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91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792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189" algn="l" defTabSz="9127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31" tIns="45567" rIns="91131" bIns="455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54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31" tIns="45567" rIns="91131" bIns="455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131" tIns="45567" rIns="91131" bIns="4556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31" tIns="45567" rIns="91131" bIns="45567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C3E240-9EB6-4604-A43D-9910B3F58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354792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656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30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695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2609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739" indent="-34173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431" indent="-28477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131" indent="-22783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785" indent="-22783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433" indent="-22783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090" indent="-227836" algn="l" defTabSz="911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740" indent="-227836" algn="l" defTabSz="911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392" indent="-227836" algn="l" defTabSz="911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042" indent="-227836" algn="l" defTabSz="911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56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05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57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09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261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12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567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216" algn="l" defTabSz="911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2" tIns="45573" rIns="91142" bIns="455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53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2" tIns="45573" rIns="91142" bIns="45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142" tIns="45573" rIns="91142" bIns="4557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42" tIns="45573" rIns="91142" bIns="4557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C3E240-9EB6-4604-A43D-9910B3F58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354791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709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412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11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2822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779" indent="-34177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518" indent="-28481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264" indent="-22786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971" indent="-22786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673" indent="-22786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383" indent="-227862" algn="l" defTabSz="9114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087" indent="-227862" algn="l" defTabSz="9114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791" indent="-227862" algn="l" defTabSz="9114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495" indent="-227862" algn="l" defTabSz="9114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09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12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17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22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527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232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940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643" algn="l" defTabSz="911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2" tIns="45583" rIns="91162" bIns="455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51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2" tIns="45583" rIns="91162" bIns="45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162" tIns="45583" rIns="91162" bIns="4558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162" tIns="45583" rIns="91162" bIns="45583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C3E240-9EB6-4604-A43D-9910B3F58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6354789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1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62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43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24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859" indent="-34185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692" indent="-28488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531" indent="-22791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5344" indent="-22791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53" indent="-22791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969" indent="-227914" algn="l" defTabSz="9116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80" indent="-227914" algn="l" defTabSz="9116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91" indent="-227914" algn="l" defTabSz="9116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01" indent="-227914" algn="l" defTabSz="9116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5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5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7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48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60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86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95" algn="l" defTabSz="9116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26" tIns="45565" rIns="91126" bIns="4556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50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26" tIns="45565" rIns="91126" bIns="455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604"/>
            <a:ext cx="381000" cy="365125"/>
          </a:xfrm>
          <a:prstGeom prst="rect">
            <a:avLst/>
          </a:prstGeom>
        </p:spPr>
        <p:txBody>
          <a:bodyPr vert="horz" lIns="91126" tIns="45565" rIns="91126" bIns="45565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AD86A7-DF98-4833-9A9E-353DA9F97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6354780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642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284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692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256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1731" indent="-34173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415" indent="-28477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9103" indent="-22782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750" indent="-22782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0388" indent="-22782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6033" indent="-227827" algn="l" defTabSz="9112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674" indent="-227827" algn="l" defTabSz="9112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315" indent="-227827" algn="l" defTabSz="9112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957" indent="-227827" algn="l" defTabSz="9112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42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284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21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568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208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850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495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136" algn="l" defTabSz="911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-2190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8" tIns="45630" rIns="91258" bIns="456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42" y="866775"/>
            <a:ext cx="8410575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58" tIns="45630" rIns="91258" bIns="456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 vert="horz" lIns="91258" tIns="45630" rIns="91258" bIns="4563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Office of Science FY 2011 Budget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 vert="horz" lIns="91258" tIns="45630" rIns="91258" bIns="4563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C3E240-9EB6-4604-A43D-9910B3F58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354780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6294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2583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8877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5168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219" indent="-34221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1473" indent="-28518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0731" indent="-2281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7023" indent="-2281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3313" indent="-2281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9607" indent="-228150" algn="l" defTabSz="912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00" indent="-228150" algn="l" defTabSz="912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191" indent="-228150" algn="l" defTabSz="912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80" indent="-228150" algn="l" defTabSz="9125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94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83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77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68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61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751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45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335" algn="l" defTabSz="912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0.emf"/><Relationship Id="rId5" Type="http://schemas.openxmlformats.org/officeDocument/2006/relationships/image" Target="../media/image10.png"/><Relationship Id="rId10" Type="http://schemas.openxmlformats.org/officeDocument/2006/relationships/image" Target="../media/image19.em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2">
            <a:extLst>
              <a:ext uri="{FF2B5EF4-FFF2-40B4-BE49-F238E27FC236}">
                <a16:creationId xmlns:a16="http://schemas.microsoft.com/office/drawing/2014/main" id="{DA3B7C34-8CD9-6347-B321-3FB622D5DFCE}"/>
              </a:ext>
            </a:extLst>
          </p:cNvPr>
          <p:cNvSpPr txBox="1">
            <a:spLocks/>
          </p:cNvSpPr>
          <p:nvPr/>
        </p:nvSpPr>
        <p:spPr>
          <a:xfrm>
            <a:off x="609600" y="1524000"/>
            <a:ext cx="7663676" cy="54610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Three-Dimensional Ferroelectric Microelectronics (3DFeM)</a:t>
            </a:r>
            <a:br>
              <a:rPr lang="en-US" sz="2400" dirty="0">
                <a:latin typeface="+mn-lt"/>
              </a:rPr>
            </a:br>
            <a:r>
              <a:rPr lang="en-US" sz="1600" dirty="0">
                <a:latin typeface="+mn-lt"/>
              </a:rPr>
              <a:t>Susan Trolier-McKinstry (Penn State); Class: 2020-2024</a:t>
            </a: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F3B1B8D9-D111-A64E-B618-E525DCB3C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992573"/>
            <a:ext cx="883590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MISSION: </a:t>
            </a:r>
            <a:r>
              <a:rPr lang="en-US" dirty="0"/>
              <a:t>3DFeM will exploit the 3</a:t>
            </a:r>
            <a:r>
              <a:rPr lang="en-US" baseline="30000" dirty="0"/>
              <a:t>rd</a:t>
            </a:r>
            <a:r>
              <a:rPr lang="en-US" dirty="0"/>
              <a:t> dimension in microelectronics for functions beyond interconnects by incorporating low-power, non-volatile ferroelectric memory.  Ferroelectric materials and new devices will be co-designed, integrated reliably, and densely interconnected with logic to enable low-power, 3D non-von Neumann computation.</a:t>
            </a:r>
          </a:p>
          <a:p>
            <a:r>
              <a:rPr lang="en-US" b="1" dirty="0"/>
              <a:t>VISION:</a:t>
            </a:r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7854E1F-E941-3A4B-99CD-AA62DA373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105597"/>
            <a:ext cx="1959204" cy="841612"/>
          </a:xfrm>
          <a:prstGeom prst="rect">
            <a:avLst/>
          </a:prstGeom>
        </p:spPr>
      </p:pic>
      <p:pic>
        <p:nvPicPr>
          <p:cNvPr id="88" name="Picture 2" descr="Image result for purdue university logo">
            <a:extLst>
              <a:ext uri="{FF2B5EF4-FFF2-40B4-BE49-F238E27FC236}">
                <a16:creationId xmlns:a16="http://schemas.microsoft.com/office/drawing/2014/main" id="{6A3294C1-3F83-DA4D-9670-CB87F0B2C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3796" r="926" b="29167"/>
          <a:stretch/>
        </p:blipFill>
        <p:spPr bwMode="auto">
          <a:xfrm>
            <a:off x="2787353" y="6456556"/>
            <a:ext cx="1073860" cy="40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Image result for university of pennsylvania logo">
            <a:extLst>
              <a:ext uri="{FF2B5EF4-FFF2-40B4-BE49-F238E27FC236}">
                <a16:creationId xmlns:a16="http://schemas.microsoft.com/office/drawing/2014/main" id="{3F42DF7A-0B8B-9D44-8EF9-02D0FFB22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76" r="-449" b="16303"/>
          <a:stretch/>
        </p:blipFill>
        <p:spPr bwMode="auto">
          <a:xfrm>
            <a:off x="4699548" y="6344866"/>
            <a:ext cx="1027603" cy="38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0" descr="Image result for sandia national laboratory logo">
            <a:extLst>
              <a:ext uri="{FF2B5EF4-FFF2-40B4-BE49-F238E27FC236}">
                <a16:creationId xmlns:a16="http://schemas.microsoft.com/office/drawing/2014/main" id="{A04C1B8F-E865-3D41-9697-B04C3D70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31" y="6275003"/>
            <a:ext cx="1079016" cy="43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4" descr="Image result for oak ridge national laboratory logo">
            <a:extLst>
              <a:ext uri="{FF2B5EF4-FFF2-40B4-BE49-F238E27FC236}">
                <a16:creationId xmlns:a16="http://schemas.microsoft.com/office/drawing/2014/main" id="{F1AE7DA1-94FD-D744-A1E4-DCC2AD06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963" y="6269041"/>
            <a:ext cx="852755" cy="4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Image result for rochester institute of technology logo">
            <a:extLst>
              <a:ext uri="{FF2B5EF4-FFF2-40B4-BE49-F238E27FC236}">
                <a16:creationId xmlns:a16="http://schemas.microsoft.com/office/drawing/2014/main" id="{94873621-3EE6-8446-A63E-40FD2810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75" y="6262972"/>
            <a:ext cx="787500" cy="50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close up of a logo&#10;&#10;Description automatically generated">
            <a:extLst>
              <a:ext uri="{FF2B5EF4-FFF2-40B4-BE49-F238E27FC236}">
                <a16:creationId xmlns:a16="http://schemas.microsoft.com/office/drawing/2014/main" id="{2E392481-9A7F-8841-A1FA-3C2CC8C04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2390" y="6242427"/>
            <a:ext cx="814856" cy="510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2" y="3420201"/>
            <a:ext cx="8207591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651" y="1379837"/>
            <a:ext cx="3173689" cy="42561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AFF1A2-5924-5F40-861C-793004BB3C1D}"/>
              </a:ext>
            </a:extLst>
          </p:cNvPr>
          <p:cNvSpPr txBox="1"/>
          <p:nvPr/>
        </p:nvSpPr>
        <p:spPr>
          <a:xfrm>
            <a:off x="304801" y="4281045"/>
            <a:ext cx="525779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spatial fluctuation of the FE/DE phases in poly-crystalline HfO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especially at BEOL integration temperatures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Depending on processing conditions, various percentages of DE phases will be present in the HfO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thin film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8C729-78E3-DB40-8BC7-7217405B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562"/>
            <a:ext cx="7315200" cy="62680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Inspiration:  </a:t>
            </a:r>
            <a:r>
              <a:rPr lang="en-US" b="1" dirty="0" smtClean="0"/>
              <a:t>Random Spatial Fluctuation of Crystalline Phases in Ferroelectric HfO</a:t>
            </a:r>
            <a:r>
              <a:rPr lang="en-US" b="1" baseline="-25000" dirty="0" smtClean="0"/>
              <a:t>2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6B7463-F475-214A-A0F0-577BA2806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140147"/>
            <a:ext cx="1524000" cy="654662"/>
          </a:xfrm>
          <a:prstGeom prst="rect">
            <a:avLst/>
          </a:prstGeom>
        </p:spPr>
      </p:pic>
      <p:pic>
        <p:nvPicPr>
          <p:cNvPr id="16" name="Picture 2" descr="Image result for purdue university logo">
            <a:extLst>
              <a:ext uri="{FF2B5EF4-FFF2-40B4-BE49-F238E27FC236}">
                <a16:creationId xmlns:a16="http://schemas.microsoft.com/office/drawing/2014/main" id="{2F99CE04-92C4-4A44-AAEC-55D42EBCC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3796" r="926" b="29167"/>
          <a:stretch/>
        </p:blipFill>
        <p:spPr bwMode="auto">
          <a:xfrm>
            <a:off x="4761624" y="6301483"/>
            <a:ext cx="877176" cy="32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university of pennsylvania logo">
            <a:extLst>
              <a:ext uri="{FF2B5EF4-FFF2-40B4-BE49-F238E27FC236}">
                <a16:creationId xmlns:a16="http://schemas.microsoft.com/office/drawing/2014/main" id="{1408B788-220C-B04E-8E29-D749B288D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76" r="-449" b="16303"/>
          <a:stretch/>
        </p:blipFill>
        <p:spPr bwMode="auto">
          <a:xfrm>
            <a:off x="4876800" y="6570964"/>
            <a:ext cx="786852" cy="2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sandia national laboratory logo">
            <a:extLst>
              <a:ext uri="{FF2B5EF4-FFF2-40B4-BE49-F238E27FC236}">
                <a16:creationId xmlns:a16="http://schemas.microsoft.com/office/drawing/2014/main" id="{25E94B82-B3FD-5049-B470-D68E05A3A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508465"/>
            <a:ext cx="682769" cy="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Image result for oak ridge national laboratory logo">
            <a:extLst>
              <a:ext uri="{FF2B5EF4-FFF2-40B4-BE49-F238E27FC236}">
                <a16:creationId xmlns:a16="http://schemas.microsoft.com/office/drawing/2014/main" id="{27A4869D-F228-CA49-8F12-D0415D76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400800"/>
            <a:ext cx="705255" cy="36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rochester institute of technology logo">
            <a:extLst>
              <a:ext uri="{FF2B5EF4-FFF2-40B4-BE49-F238E27FC236}">
                <a16:creationId xmlns:a16="http://schemas.microsoft.com/office/drawing/2014/main" id="{B8386331-5DFF-9349-BD37-F96C0B54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324600"/>
            <a:ext cx="685800" cy="4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2159BAFB-A1AB-8A40-B1FF-3DE2685B5C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800" y="6324600"/>
            <a:ext cx="683749" cy="428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23F50D-FF74-49FB-9D9F-14904BC79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162" y="1245629"/>
            <a:ext cx="3294422" cy="25246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3FA9F8-32D3-FA4D-98CE-DA6BFF6DA603}"/>
              </a:ext>
            </a:extLst>
          </p:cNvPr>
          <p:cNvSpPr txBox="1"/>
          <p:nvPr/>
        </p:nvSpPr>
        <p:spPr>
          <a:xfrm>
            <a:off x="484648" y="3773215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M. </a:t>
            </a:r>
            <a:r>
              <a:rPr lang="en-US" sz="1350" dirty="0" err="1" smtClean="0"/>
              <a:t>Lederer</a:t>
            </a:r>
            <a:r>
              <a:rPr lang="en-US" sz="1350" dirty="0" smtClean="0"/>
              <a:t> </a:t>
            </a:r>
            <a:r>
              <a:rPr lang="en-US" sz="1350" dirty="0"/>
              <a:t>et al., </a:t>
            </a:r>
            <a:r>
              <a:rPr lang="fr-FR" sz="1400" dirty="0" err="1"/>
              <a:t>Appl</a:t>
            </a:r>
            <a:r>
              <a:rPr lang="fr-FR" sz="1400" dirty="0"/>
              <a:t>. Phys. </a:t>
            </a:r>
            <a:r>
              <a:rPr lang="fr-FR" sz="1400" dirty="0" err="1"/>
              <a:t>Lett</a:t>
            </a:r>
            <a:r>
              <a:rPr lang="fr-FR" sz="1400" dirty="0"/>
              <a:t>. 115, 222902 (2019)</a:t>
            </a:r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571841" y="903888"/>
            <a:ext cx="327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Random FE/DE phase fluctuation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162275" y="903888"/>
            <a:ext cx="366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Variation of the DE phase percentage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3FA9F8-32D3-FA4D-98CE-DA6BFF6DA603}"/>
              </a:ext>
            </a:extLst>
          </p:cNvPr>
          <p:cNvSpPr txBox="1"/>
          <p:nvPr/>
        </p:nvSpPr>
        <p:spPr>
          <a:xfrm>
            <a:off x="5293086" y="5742641"/>
            <a:ext cx="3703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J. Muller et </a:t>
            </a:r>
            <a:r>
              <a:rPr lang="en-US" sz="1350" dirty="0"/>
              <a:t>al., </a:t>
            </a:r>
            <a:r>
              <a:rPr lang="en-US" sz="1400" dirty="0"/>
              <a:t>J. Appl. Phys. 110, 114113 (2011)</a:t>
            </a:r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3531326" y="2027103"/>
            <a:ext cx="1703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FE: Ferroelectric</a:t>
            </a:r>
          </a:p>
          <a:p>
            <a:r>
              <a:rPr lang="en-US" dirty="0" smtClean="0"/>
              <a:t>DE: Dielectric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7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AFF1A2-5924-5F40-861C-793004BB3C1D}"/>
              </a:ext>
            </a:extLst>
          </p:cNvPr>
          <p:cNvSpPr txBox="1"/>
          <p:nvPr/>
        </p:nvSpPr>
        <p:spPr>
          <a:xfrm>
            <a:off x="402516" y="5473616"/>
            <a:ext cx="428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Calibrated FE and underlying transistor parameters to model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FeFET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8C729-78E3-DB40-8BC7-7217405B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8562"/>
            <a:ext cx="7315200" cy="626807"/>
          </a:xfrm>
        </p:spPr>
        <p:txBody>
          <a:bodyPr>
            <a:normAutofit/>
          </a:bodyPr>
          <a:lstStyle/>
          <a:p>
            <a:r>
              <a:rPr lang="en-US" b="1" dirty="0" smtClean="0"/>
              <a:t>Modeling Approach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6B7463-F475-214A-A0F0-577BA2806B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140147"/>
            <a:ext cx="1524000" cy="654662"/>
          </a:xfrm>
          <a:prstGeom prst="rect">
            <a:avLst/>
          </a:prstGeom>
        </p:spPr>
      </p:pic>
      <p:pic>
        <p:nvPicPr>
          <p:cNvPr id="16" name="Picture 2" descr="Image result for purdue university logo">
            <a:extLst>
              <a:ext uri="{FF2B5EF4-FFF2-40B4-BE49-F238E27FC236}">
                <a16:creationId xmlns:a16="http://schemas.microsoft.com/office/drawing/2014/main" id="{2F99CE04-92C4-4A44-AAEC-55D42EBCC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3796" r="926" b="29167"/>
          <a:stretch/>
        </p:blipFill>
        <p:spPr bwMode="auto">
          <a:xfrm>
            <a:off x="4761624" y="6301483"/>
            <a:ext cx="877176" cy="32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 result for university of pennsylvania logo">
            <a:extLst>
              <a:ext uri="{FF2B5EF4-FFF2-40B4-BE49-F238E27FC236}">
                <a16:creationId xmlns:a16="http://schemas.microsoft.com/office/drawing/2014/main" id="{1408B788-220C-B04E-8E29-D749B288D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76" r="-449" b="16303"/>
          <a:stretch/>
        </p:blipFill>
        <p:spPr bwMode="auto">
          <a:xfrm>
            <a:off x="4876800" y="6570964"/>
            <a:ext cx="786852" cy="2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Image result for sandia national laboratory logo">
            <a:extLst>
              <a:ext uri="{FF2B5EF4-FFF2-40B4-BE49-F238E27FC236}">
                <a16:creationId xmlns:a16="http://schemas.microsoft.com/office/drawing/2014/main" id="{25E94B82-B3FD-5049-B470-D68E05A3A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508465"/>
            <a:ext cx="682769" cy="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Image result for oak ridge national laboratory logo">
            <a:extLst>
              <a:ext uri="{FF2B5EF4-FFF2-40B4-BE49-F238E27FC236}">
                <a16:creationId xmlns:a16="http://schemas.microsoft.com/office/drawing/2014/main" id="{27A4869D-F228-CA49-8F12-D0415D76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400800"/>
            <a:ext cx="705255" cy="36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rochester institute of technology logo">
            <a:extLst>
              <a:ext uri="{FF2B5EF4-FFF2-40B4-BE49-F238E27FC236}">
                <a16:creationId xmlns:a16="http://schemas.microsoft.com/office/drawing/2014/main" id="{B8386331-5DFF-9349-BD37-F96C0B54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324600"/>
            <a:ext cx="685800" cy="4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2159BAFB-A1AB-8A40-B1FF-3DE2685B5C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800" y="6324600"/>
            <a:ext cx="683749" cy="428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r="58649"/>
          <a:stretch/>
        </p:blipFill>
        <p:spPr>
          <a:xfrm>
            <a:off x="6057900" y="2444904"/>
            <a:ext cx="2240481" cy="3072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16" y="875280"/>
            <a:ext cx="4210364" cy="4642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8799" y="711568"/>
            <a:ext cx="2811577" cy="2031632"/>
          </a:xfrm>
          <a:prstGeom prst="rect">
            <a:avLst/>
          </a:prstGeom>
        </p:spPr>
      </p:pic>
      <p:cxnSp>
        <p:nvCxnSpPr>
          <p:cNvPr id="137" name="Straight Connector 136"/>
          <p:cNvCxnSpPr/>
          <p:nvPr/>
        </p:nvCxnSpPr>
        <p:spPr>
          <a:xfrm>
            <a:off x="5200212" y="1257980"/>
            <a:ext cx="0" cy="395722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AFF1A2-5924-5F40-861C-793004BB3C1D}"/>
              </a:ext>
            </a:extLst>
          </p:cNvPr>
          <p:cNvSpPr txBox="1"/>
          <p:nvPr/>
        </p:nvSpPr>
        <p:spPr>
          <a:xfrm>
            <a:off x="5169168" y="5473616"/>
            <a:ext cx="397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Randomly assigning FE/DE grains in the thin film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1400" y="781149"/>
            <a:ext cx="5486400" cy="510123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3"/>
                </a:solidFill>
              </a:rPr>
              <a:t>Scientific Achievement</a:t>
            </a:r>
          </a:p>
          <a:p>
            <a:pPr marL="238125" lvl="1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Theoretical simulations explain the impact of random spatial fluctuation of FE/DE phases on </a:t>
            </a:r>
            <a:r>
              <a:rPr lang="en-US" sz="1800" b="1" dirty="0" err="1" smtClean="0">
                <a:solidFill>
                  <a:schemeClr val="tx1"/>
                </a:solidFill>
                <a:latin typeface="+mn-lt"/>
              </a:rPr>
              <a:t>FeFET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 performance.</a:t>
            </a:r>
            <a:endParaRPr lang="en-US" sz="1800" b="1" dirty="0">
              <a:solidFill>
                <a:schemeClr val="tx1"/>
              </a:solidFill>
              <a:latin typeface="+mn-lt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000" dirty="0">
                <a:solidFill>
                  <a:schemeClr val="accent3"/>
                </a:solidFill>
              </a:rPr>
              <a:t>Significance and Impact</a:t>
            </a:r>
          </a:p>
          <a:p>
            <a:pPr marL="399439" lvl="1" indent="0">
              <a:buNone/>
            </a:pPr>
            <a:r>
              <a:rPr lang="en-US" sz="1800" b="1" dirty="0" smtClean="0">
                <a:latin typeface="+mj-lt"/>
              </a:rPr>
              <a:t>Clarify the impact of mixing FE/DE phases and show the robustness of </a:t>
            </a:r>
            <a:r>
              <a:rPr lang="en-US" sz="1800" b="1" dirty="0" err="1" smtClean="0">
                <a:latin typeface="+mj-lt"/>
              </a:rPr>
              <a:t>FeFET</a:t>
            </a:r>
            <a:r>
              <a:rPr lang="en-US" sz="1800" b="1" dirty="0" smtClean="0">
                <a:latin typeface="+mj-lt"/>
              </a:rPr>
              <a:t> against the presence of moderate DE phases, indicating the feasibility of 3D stacked </a:t>
            </a:r>
            <a:r>
              <a:rPr lang="en-US" sz="1800" b="1" dirty="0" err="1" smtClean="0">
                <a:latin typeface="+mj-lt"/>
              </a:rPr>
              <a:t>FeFET</a:t>
            </a:r>
            <a:r>
              <a:rPr lang="en-US" sz="1800" b="1" dirty="0" smtClean="0">
                <a:latin typeface="+mj-lt"/>
              </a:rPr>
              <a:t> memory with non-ideal FE film. 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Research </a:t>
            </a:r>
            <a:r>
              <a:rPr lang="en-US" sz="2000" dirty="0">
                <a:solidFill>
                  <a:schemeClr val="accent3"/>
                </a:solidFill>
              </a:rPr>
              <a:t>Details</a:t>
            </a:r>
          </a:p>
          <a:p>
            <a:pPr marL="406400" lvl="1" indent="-180975">
              <a:spcBef>
                <a:spcPts val="0"/>
              </a:spcBef>
              <a:spcAft>
                <a:spcPts val="300"/>
              </a:spcAft>
            </a:pPr>
            <a:r>
              <a:rPr lang="en-US" sz="1500" dirty="0" smtClean="0">
                <a:solidFill>
                  <a:schemeClr val="tx1"/>
                </a:solidFill>
                <a:latin typeface="+mj-lt"/>
              </a:rPr>
              <a:t>A versatile theoretical modeling framework to evaluate the impact of distributed parameters on the </a:t>
            </a:r>
            <a:r>
              <a:rPr lang="en-US" sz="1500" dirty="0" err="1" smtClean="0">
                <a:solidFill>
                  <a:schemeClr val="tx1"/>
                </a:solidFill>
                <a:latin typeface="+mj-lt"/>
              </a:rPr>
              <a:t>FeFET</a:t>
            </a:r>
            <a:r>
              <a:rPr lang="en-US" sz="1500" dirty="0" smtClean="0">
                <a:solidFill>
                  <a:schemeClr val="tx1"/>
                </a:solidFill>
                <a:latin typeface="+mj-lt"/>
              </a:rPr>
              <a:t> performance</a:t>
            </a:r>
          </a:p>
          <a:p>
            <a:pPr marL="406400" lvl="1" indent="-180975">
              <a:spcBef>
                <a:spcPts val="0"/>
              </a:spcBef>
              <a:spcAft>
                <a:spcPts val="300"/>
              </a:spcAft>
            </a:pPr>
            <a:r>
              <a:rPr lang="en-US" sz="1500" dirty="0" smtClean="0">
                <a:solidFill>
                  <a:schemeClr val="tx1"/>
                </a:solidFill>
                <a:latin typeface="+mj-lt"/>
              </a:rPr>
              <a:t>Memory window remains almost the same even with 50% DE phase</a:t>
            </a:r>
          </a:p>
          <a:p>
            <a:pPr marL="406400" lvl="1" indent="-180975">
              <a:spcBef>
                <a:spcPts val="0"/>
              </a:spcBef>
              <a:spcAft>
                <a:spcPts val="300"/>
              </a:spcAft>
            </a:pPr>
            <a:r>
              <a:rPr lang="en-US" sz="1500" dirty="0" smtClean="0">
                <a:solidFill>
                  <a:schemeClr val="tx1"/>
                </a:solidFill>
                <a:latin typeface="+mj-lt"/>
              </a:rPr>
              <a:t>The random location of FE/DE phases affect the forming of conduction path across channel and no channel is formed above certain DE phase percentage.</a:t>
            </a:r>
          </a:p>
          <a:p>
            <a:pPr marL="406400" lvl="1" indent="-180975">
              <a:spcBef>
                <a:spcPts val="0"/>
              </a:spcBef>
              <a:spcAft>
                <a:spcPts val="300"/>
              </a:spcAft>
            </a:pPr>
            <a:endParaRPr lang="en-US" sz="1500" dirty="0">
              <a:solidFill>
                <a:schemeClr val="tx1"/>
              </a:solidFill>
              <a:latin typeface="+mj-lt"/>
            </a:endParaRPr>
          </a:p>
          <a:p>
            <a:pPr marL="406400" lvl="1" indent="-180975">
              <a:spcBef>
                <a:spcPts val="0"/>
              </a:spcBef>
              <a:spcAft>
                <a:spcPts val="300"/>
              </a:spcAft>
            </a:pP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r>
              <a:rPr lang="en-US" b="1" dirty="0" smtClean="0"/>
              <a:t>Theoretical Understanding of Random Phase Fluctuation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2" name="TextBox 133"/>
          <p:cNvSpPr txBox="1"/>
          <p:nvPr/>
        </p:nvSpPr>
        <p:spPr>
          <a:xfrm>
            <a:off x="228599" y="5943600"/>
            <a:ext cx="3827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/>
                </a:solidFill>
              </a:rPr>
              <a:t>Work was performed at </a:t>
            </a:r>
            <a:r>
              <a:rPr lang="en-US" sz="1200" dirty="0" smtClean="0">
                <a:solidFill>
                  <a:schemeClr val="accent3"/>
                </a:solidFill>
              </a:rPr>
              <a:t>Rochester Institute of Technology</a:t>
            </a: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714429-88CE-8C41-B40C-53809AD6A675}"/>
              </a:ext>
            </a:extLst>
          </p:cNvPr>
          <p:cNvSpPr txBox="1"/>
          <p:nvPr/>
        </p:nvSpPr>
        <p:spPr>
          <a:xfrm>
            <a:off x="4120154" y="5432386"/>
            <a:ext cx="4935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06636"/>
                </a:solidFill>
              </a:rPr>
              <a:t>Garg, Chirag, Chauhan, </a:t>
            </a:r>
            <a:r>
              <a:rPr lang="en-US" sz="1200" dirty="0" err="1" smtClean="0">
                <a:solidFill>
                  <a:srgbClr val="106636"/>
                </a:solidFill>
              </a:rPr>
              <a:t>Nitanshu</a:t>
            </a:r>
            <a:r>
              <a:rPr lang="en-US" sz="1200" dirty="0" smtClean="0">
                <a:solidFill>
                  <a:srgbClr val="106636"/>
                </a:solidFill>
              </a:rPr>
              <a:t>, Deng, Shan, Khan, Asif Islam, </a:t>
            </a:r>
            <a:r>
              <a:rPr lang="en-US" sz="1200" dirty="0" err="1" smtClean="0">
                <a:solidFill>
                  <a:srgbClr val="106636"/>
                </a:solidFill>
              </a:rPr>
              <a:t>Dasgupta</a:t>
            </a:r>
            <a:r>
              <a:rPr lang="en-US" sz="1200" dirty="0" smtClean="0">
                <a:solidFill>
                  <a:srgbClr val="106636"/>
                </a:solidFill>
              </a:rPr>
              <a:t>, </a:t>
            </a:r>
            <a:r>
              <a:rPr lang="en-US" sz="1200" dirty="0" err="1" smtClean="0">
                <a:solidFill>
                  <a:srgbClr val="106636"/>
                </a:solidFill>
              </a:rPr>
              <a:t>Sudeb</a:t>
            </a:r>
            <a:r>
              <a:rPr lang="en-US" sz="1200" dirty="0" smtClean="0">
                <a:solidFill>
                  <a:srgbClr val="106636"/>
                </a:solidFill>
              </a:rPr>
              <a:t>, </a:t>
            </a:r>
            <a:r>
              <a:rPr lang="en-US" sz="1200" dirty="0" err="1" smtClean="0">
                <a:solidFill>
                  <a:srgbClr val="106636"/>
                </a:solidFill>
              </a:rPr>
              <a:t>Bulusu</a:t>
            </a:r>
            <a:r>
              <a:rPr lang="en-US" sz="1200" dirty="0" smtClean="0">
                <a:solidFill>
                  <a:srgbClr val="106636"/>
                </a:solidFill>
              </a:rPr>
              <a:t>, </a:t>
            </a:r>
            <a:r>
              <a:rPr lang="en-US" sz="1200" dirty="0" err="1" smtClean="0">
                <a:solidFill>
                  <a:srgbClr val="106636"/>
                </a:solidFill>
              </a:rPr>
              <a:t>Anand</a:t>
            </a:r>
            <a:r>
              <a:rPr lang="en-US" sz="1200" dirty="0" smtClean="0">
                <a:solidFill>
                  <a:srgbClr val="106636"/>
                </a:solidFill>
              </a:rPr>
              <a:t>, and Ni, Kai, “Impact of random spatial fluctuation in non-uniform crystalline phases on the device variation of ferroelectric FET,” IEEE Electron Dev. Lett. (Under review)</a:t>
            </a:r>
            <a:endParaRPr lang="en-US" sz="1200" dirty="0">
              <a:solidFill>
                <a:srgbClr val="10663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B412E3-52D3-4240-AAEF-1050276551B4}"/>
              </a:ext>
            </a:extLst>
          </p:cNvPr>
          <p:cNvSpPr txBox="1"/>
          <p:nvPr/>
        </p:nvSpPr>
        <p:spPr>
          <a:xfrm>
            <a:off x="228600" y="4076732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The impact of random FE/DE phase fluctuation on the </a:t>
            </a:r>
            <a:r>
              <a:rPr lang="en-US" sz="1200" b="1" dirty="0" err="1" smtClean="0"/>
              <a:t>FeFET</a:t>
            </a:r>
            <a:r>
              <a:rPr lang="en-US" sz="1200" b="1" dirty="0" smtClean="0"/>
              <a:t> variation:</a:t>
            </a:r>
            <a:r>
              <a:rPr lang="en-US" sz="1200" dirty="0" smtClean="0"/>
              <a:t> When the domains are abundant (~100 in our study), the </a:t>
            </a:r>
            <a:r>
              <a:rPr lang="en-US" sz="1200" dirty="0" err="1" smtClean="0"/>
              <a:t>FeFET</a:t>
            </a:r>
            <a:r>
              <a:rPr lang="en-US" sz="1200" dirty="0" smtClean="0"/>
              <a:t> memory window is not significantly impacted by the presence of DE phase up to a certain percentage threshold. Beyond the threshold, FE phase islands are surrounded by DE phases and no percolation paths exist to conduct current.</a:t>
            </a:r>
            <a:endParaRPr lang="en-US" sz="1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959C17-42BA-6F4B-80E3-A69AC5233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140147"/>
            <a:ext cx="1524000" cy="654662"/>
          </a:xfrm>
          <a:prstGeom prst="rect">
            <a:avLst/>
          </a:prstGeom>
        </p:spPr>
      </p:pic>
      <p:pic>
        <p:nvPicPr>
          <p:cNvPr id="29" name="Picture 2" descr="Image result for purdue university logo">
            <a:extLst>
              <a:ext uri="{FF2B5EF4-FFF2-40B4-BE49-F238E27FC236}">
                <a16:creationId xmlns:a16="http://schemas.microsoft.com/office/drawing/2014/main" id="{D17B4E55-473B-AE4C-842A-33EBC7423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3796" r="926" b="29167"/>
          <a:stretch/>
        </p:blipFill>
        <p:spPr bwMode="auto">
          <a:xfrm>
            <a:off x="4761624" y="6301483"/>
            <a:ext cx="877176" cy="32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university of pennsylvania logo">
            <a:extLst>
              <a:ext uri="{FF2B5EF4-FFF2-40B4-BE49-F238E27FC236}">
                <a16:creationId xmlns:a16="http://schemas.microsoft.com/office/drawing/2014/main" id="{3016A502-68B1-9042-BD1F-B66B137B1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76" r="-449" b="16303"/>
          <a:stretch/>
        </p:blipFill>
        <p:spPr bwMode="auto">
          <a:xfrm>
            <a:off x="4876800" y="6570964"/>
            <a:ext cx="786852" cy="2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Image result for sandia national laboratory logo">
            <a:extLst>
              <a:ext uri="{FF2B5EF4-FFF2-40B4-BE49-F238E27FC236}">
                <a16:creationId xmlns:a16="http://schemas.microsoft.com/office/drawing/2014/main" id="{F97066CD-44D5-FE46-9B3A-49309D92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508465"/>
            <a:ext cx="682769" cy="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Image result for oak ridge national laboratory logo">
            <a:extLst>
              <a:ext uri="{FF2B5EF4-FFF2-40B4-BE49-F238E27FC236}">
                <a16:creationId xmlns:a16="http://schemas.microsoft.com/office/drawing/2014/main" id="{A272952F-4706-9547-B0C2-FCED6EBA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400800"/>
            <a:ext cx="705255" cy="36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rochester institute of technology logo">
            <a:extLst>
              <a:ext uri="{FF2B5EF4-FFF2-40B4-BE49-F238E27FC236}">
                <a16:creationId xmlns:a16="http://schemas.microsoft.com/office/drawing/2014/main" id="{3199492D-2958-E246-A673-72BDC85EE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324600"/>
            <a:ext cx="685800" cy="44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17F4D75C-EC30-594D-A09C-72FAF57B4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800" y="6324600"/>
            <a:ext cx="683749" cy="428547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763125" y="899237"/>
            <a:ext cx="1538288" cy="1335087"/>
            <a:chOff x="2979794" y="4110227"/>
            <a:chExt cx="1658209" cy="1444271"/>
          </a:xfrm>
        </p:grpSpPr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8AA664CC-A6B8-4AB0-8633-2B4AE749C1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87537356"/>
                </p:ext>
              </p:extLst>
            </p:nvPr>
          </p:nvGraphicFramePr>
          <p:xfrm>
            <a:off x="2979794" y="4110227"/>
            <a:ext cx="1658209" cy="1444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Graph" r:id="rId11" imgW="2890440" imgH="2380320" progId="Origin95.Graph">
                    <p:embed/>
                  </p:oleObj>
                </mc:Choice>
                <mc:Fallback>
                  <p:oleObj name="Graph" r:id="rId11" imgW="2890440" imgH="2380320" progId="Origin95.Graph">
                    <p:embed/>
                    <p:pic>
                      <p:nvPicPr>
                        <p:cNvPr id="46" name="Object 45">
                          <a:extLst>
                            <a:ext uri="{FF2B5EF4-FFF2-40B4-BE49-F238E27FC236}">
                              <a16:creationId xmlns:a16="http://schemas.microsoft.com/office/drawing/2014/main" id="{8AA664CC-A6B8-4AB0-8633-2B4AE749C16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979794" y="4110227"/>
                          <a:ext cx="1658209" cy="14442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 rot="17598542">
              <a:off x="3688345" y="4622310"/>
              <a:ext cx="51328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B177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90% DE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7364422">
              <a:off x="4063350" y="4655648"/>
              <a:ext cx="51328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1A6FD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50% DE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7364422">
              <a:off x="3313076" y="4557404"/>
              <a:ext cx="46358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F1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 DE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41389" y="4148057"/>
              <a:ext cx="857554" cy="197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W/L=50nm/20nm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902" y="2178646"/>
            <a:ext cx="3584627" cy="1794965"/>
            <a:chOff x="199676" y="2059979"/>
            <a:chExt cx="3584627" cy="179496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B9F22E-28E2-4818-BF67-8BB6A542E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304800" y="2242794"/>
              <a:ext cx="3350332" cy="1470190"/>
            </a:xfrm>
            <a:prstGeom prst="rect">
              <a:avLst/>
            </a:prstGeom>
          </p:spPr>
        </p:pic>
        <p:sp>
          <p:nvSpPr>
            <p:cNvPr id="24" name="Freeform 23"/>
            <p:cNvSpPr/>
            <p:nvPr/>
          </p:nvSpPr>
          <p:spPr>
            <a:xfrm>
              <a:off x="314526" y="2234783"/>
              <a:ext cx="440618" cy="203727"/>
            </a:xfrm>
            <a:custGeom>
              <a:avLst/>
              <a:gdLst>
                <a:gd name="connsiteX0" fmla="*/ 42640 w 440618"/>
                <a:gd name="connsiteY0" fmla="*/ 203727 h 203727"/>
                <a:gd name="connsiteX1" fmla="*/ 298483 w 440618"/>
                <a:gd name="connsiteY1" fmla="*/ 170562 h 203727"/>
                <a:gd name="connsiteX2" fmla="*/ 440618 w 440618"/>
                <a:gd name="connsiteY2" fmla="*/ 56854 h 203727"/>
                <a:gd name="connsiteX3" fmla="*/ 440618 w 440618"/>
                <a:gd name="connsiteY3" fmla="*/ 0 h 203727"/>
                <a:gd name="connsiteX4" fmla="*/ 0 w 440618"/>
                <a:gd name="connsiteY4" fmla="*/ 0 h 203727"/>
                <a:gd name="connsiteX5" fmla="*/ 42640 w 440618"/>
                <a:gd name="connsiteY5" fmla="*/ 203727 h 20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618" h="203727">
                  <a:moveTo>
                    <a:pt x="42640" y="203727"/>
                  </a:moveTo>
                  <a:lnTo>
                    <a:pt x="298483" y="170562"/>
                  </a:lnTo>
                  <a:lnTo>
                    <a:pt x="440618" y="56854"/>
                  </a:lnTo>
                  <a:lnTo>
                    <a:pt x="440618" y="0"/>
                  </a:lnTo>
                  <a:lnTo>
                    <a:pt x="0" y="0"/>
                  </a:lnTo>
                  <a:lnTo>
                    <a:pt x="42640" y="20372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28739" y="2760681"/>
              <a:ext cx="345862" cy="165824"/>
            </a:xfrm>
            <a:custGeom>
              <a:avLst/>
              <a:gdLst>
                <a:gd name="connsiteX0" fmla="*/ 9476 w 345862"/>
                <a:gd name="connsiteY0" fmla="*/ 165824 h 165824"/>
                <a:gd name="connsiteX1" fmla="*/ 289008 w 345862"/>
                <a:gd name="connsiteY1" fmla="*/ 123184 h 165824"/>
                <a:gd name="connsiteX2" fmla="*/ 345862 w 345862"/>
                <a:gd name="connsiteY2" fmla="*/ 0 h 165824"/>
                <a:gd name="connsiteX3" fmla="*/ 0 w 345862"/>
                <a:gd name="connsiteY3" fmla="*/ 0 h 165824"/>
                <a:gd name="connsiteX4" fmla="*/ 9476 w 345862"/>
                <a:gd name="connsiteY4" fmla="*/ 165824 h 16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862" h="165824">
                  <a:moveTo>
                    <a:pt x="9476" y="165824"/>
                  </a:moveTo>
                  <a:lnTo>
                    <a:pt x="289008" y="123184"/>
                  </a:lnTo>
                  <a:lnTo>
                    <a:pt x="345862" y="0"/>
                  </a:lnTo>
                  <a:lnTo>
                    <a:pt x="0" y="0"/>
                  </a:lnTo>
                  <a:lnTo>
                    <a:pt x="9476" y="165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319264" y="3224988"/>
              <a:ext cx="345861" cy="184775"/>
            </a:xfrm>
            <a:custGeom>
              <a:avLst/>
              <a:gdLst>
                <a:gd name="connsiteX0" fmla="*/ 23689 w 345861"/>
                <a:gd name="connsiteY0" fmla="*/ 184775 h 184775"/>
                <a:gd name="connsiteX1" fmla="*/ 298483 w 345861"/>
                <a:gd name="connsiteY1" fmla="*/ 142135 h 184775"/>
                <a:gd name="connsiteX2" fmla="*/ 345861 w 345861"/>
                <a:gd name="connsiteY2" fmla="*/ 0 h 184775"/>
                <a:gd name="connsiteX3" fmla="*/ 0 w 345861"/>
                <a:gd name="connsiteY3" fmla="*/ 0 h 184775"/>
                <a:gd name="connsiteX4" fmla="*/ 23689 w 345861"/>
                <a:gd name="connsiteY4" fmla="*/ 184775 h 1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861" h="184775">
                  <a:moveTo>
                    <a:pt x="23689" y="184775"/>
                  </a:moveTo>
                  <a:lnTo>
                    <a:pt x="298483" y="142135"/>
                  </a:lnTo>
                  <a:lnTo>
                    <a:pt x="345861" y="0"/>
                  </a:lnTo>
                  <a:lnTo>
                    <a:pt x="0" y="0"/>
                  </a:lnTo>
                  <a:lnTo>
                    <a:pt x="23689" y="1847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5351" y="2167290"/>
              <a:ext cx="9316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Ferroelectric </a:t>
              </a:r>
            </a:p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Polarization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9677" y="2670329"/>
              <a:ext cx="8803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Electrostatic</a:t>
              </a:r>
            </a:p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Potential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9676" y="3256996"/>
              <a:ext cx="6815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eDensity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0114" y="3608723"/>
              <a:ext cx="7152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 percent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82623" y="3608723"/>
              <a:ext cx="7857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 percent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29547" y="3608723"/>
              <a:ext cx="7857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90 percent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13234" y="3608723"/>
              <a:ext cx="856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100 percent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65959" y="2059979"/>
              <a:ext cx="16594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@V</a:t>
              </a:r>
              <a:r>
                <a:rPr lang="en-US" sz="10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=0V after positive set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9934105">
              <a:off x="1552342" y="3165357"/>
              <a:ext cx="1063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current path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1944251" y="3455765"/>
              <a:ext cx="195047" cy="138331"/>
            </a:xfrm>
            <a:custGeom>
              <a:avLst/>
              <a:gdLst>
                <a:gd name="connsiteX0" fmla="*/ 0 w 113707"/>
                <a:gd name="connsiteY0" fmla="*/ 0 h 108970"/>
                <a:gd name="connsiteX1" fmla="*/ 75805 w 113707"/>
                <a:gd name="connsiteY1" fmla="*/ 28427 h 108970"/>
                <a:gd name="connsiteX2" fmla="*/ 71067 w 113707"/>
                <a:gd name="connsiteY2" fmla="*/ 94756 h 108970"/>
                <a:gd name="connsiteX3" fmla="*/ 113707 w 113707"/>
                <a:gd name="connsiteY3" fmla="*/ 108970 h 108970"/>
                <a:gd name="connsiteX0" fmla="*/ 0 w 113707"/>
                <a:gd name="connsiteY0" fmla="*/ 0 h 108970"/>
                <a:gd name="connsiteX1" fmla="*/ 59703 w 113707"/>
                <a:gd name="connsiteY1" fmla="*/ 21272 h 108970"/>
                <a:gd name="connsiteX2" fmla="*/ 71067 w 113707"/>
                <a:gd name="connsiteY2" fmla="*/ 94756 h 108970"/>
                <a:gd name="connsiteX3" fmla="*/ 113707 w 113707"/>
                <a:gd name="connsiteY3" fmla="*/ 108970 h 108970"/>
                <a:gd name="connsiteX0" fmla="*/ 0 w 148212"/>
                <a:gd name="connsiteY0" fmla="*/ 0 h 108970"/>
                <a:gd name="connsiteX1" fmla="*/ 59703 w 148212"/>
                <a:gd name="connsiteY1" fmla="*/ 21272 h 108970"/>
                <a:gd name="connsiteX2" fmla="*/ 71067 w 148212"/>
                <a:gd name="connsiteY2" fmla="*/ 94756 h 108970"/>
                <a:gd name="connsiteX3" fmla="*/ 148212 w 148212"/>
                <a:gd name="connsiteY3" fmla="*/ 108970 h 10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212" h="108970">
                  <a:moveTo>
                    <a:pt x="0" y="0"/>
                  </a:moveTo>
                  <a:cubicBezTo>
                    <a:pt x="31980" y="6317"/>
                    <a:pt x="47859" y="5479"/>
                    <a:pt x="59703" y="21272"/>
                  </a:cubicBezTo>
                  <a:cubicBezTo>
                    <a:pt x="71548" y="37065"/>
                    <a:pt x="56316" y="80140"/>
                    <a:pt x="71067" y="94756"/>
                  </a:cubicBezTo>
                  <a:cubicBezTo>
                    <a:pt x="85818" y="109372"/>
                    <a:pt x="130050" y="108575"/>
                    <a:pt x="148212" y="108970"/>
                  </a:cubicBezTo>
                </a:path>
              </a:pathLst>
            </a:custGeom>
            <a:noFill/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4" name="Straight Connector 43"/>
            <p:cNvCxnSpPr/>
            <p:nvPr/>
          </p:nvCxnSpPr>
          <p:spPr>
            <a:xfrm rot="20601786">
              <a:off x="1981095" y="3479221"/>
              <a:ext cx="92565" cy="92566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20601786" flipH="1">
              <a:off x="1981095" y="3479221"/>
              <a:ext cx="92565" cy="92566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3258927" y="2315729"/>
              <a:ext cx="225723" cy="36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48835" y="2795013"/>
              <a:ext cx="225723" cy="36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58926" y="3347232"/>
              <a:ext cx="225723" cy="365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66826" y="3232104"/>
              <a:ext cx="358949" cy="92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115609" y="2687731"/>
              <a:ext cx="358949" cy="107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48186" y="2219685"/>
              <a:ext cx="507925" cy="107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59906" y="2238014"/>
              <a:ext cx="2487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145042" y="2535104"/>
              <a:ext cx="3129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59470" y="2724935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0.64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59470" y="3022025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0.45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166826" y="3256134"/>
              <a:ext cx="61747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1.5x10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9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166826" y="3553224"/>
              <a:ext cx="3994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9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164644" y="3388464"/>
              <a:ext cx="48442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(cm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85173" y="2860599"/>
              <a:ext cx="33855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(V)</a:t>
              </a:r>
              <a:endParaRPr lang="en-US" sz="9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966382" y="2119310"/>
              <a:ext cx="63671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9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sz="9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/cm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0376" y="914394"/>
            <a:ext cx="834462" cy="949124"/>
            <a:chOff x="5807086" y="728828"/>
            <a:chExt cx="834462" cy="949124"/>
          </a:xfrm>
        </p:grpSpPr>
        <p:grpSp>
          <p:nvGrpSpPr>
            <p:cNvPr id="63" name="Group 62"/>
            <p:cNvGrpSpPr/>
            <p:nvPr/>
          </p:nvGrpSpPr>
          <p:grpSpPr>
            <a:xfrm>
              <a:off x="6086089" y="1211121"/>
              <a:ext cx="450586" cy="169277"/>
              <a:chOff x="5122970" y="1156762"/>
              <a:chExt cx="450586" cy="169277"/>
            </a:xfrm>
          </p:grpSpPr>
          <p:cxnSp>
            <p:nvCxnSpPr>
              <p:cNvPr id="72" name="Straight Arrow Connector 71"/>
              <p:cNvCxnSpPr/>
              <p:nvPr/>
            </p:nvCxnSpPr>
            <p:spPr>
              <a:xfrm>
                <a:off x="5276014" y="1168317"/>
                <a:ext cx="141262" cy="23033"/>
              </a:xfrm>
              <a:prstGeom prst="straightConnector1">
                <a:avLst/>
              </a:prstGeom>
              <a:ln w="3175">
                <a:solidFill>
                  <a:schemeClr val="bg1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6C7767A-81E3-44EA-B5BB-DEFBAC706FDE}"/>
                  </a:ext>
                </a:extLst>
              </p:cNvPr>
              <p:cNvSpPr txBox="1"/>
              <p:nvPr/>
            </p:nvSpPr>
            <p:spPr>
              <a:xfrm rot="710896">
                <a:off x="5122970" y="1156762"/>
                <a:ext cx="450586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500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  <a:r>
                  <a:rPr lang="en-US" sz="5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=20nm</a:t>
                </a: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9F050D7-C221-4C1C-9A12-AAAC469D1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07086" y="728828"/>
              <a:ext cx="834462" cy="949124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0B55F0C-5C8B-4B3A-AF98-1251BCFD5693}"/>
                </a:ext>
              </a:extLst>
            </p:cNvPr>
            <p:cNvSpPr/>
            <p:nvPr/>
          </p:nvSpPr>
          <p:spPr>
            <a:xfrm>
              <a:off x="6043285" y="1107065"/>
              <a:ext cx="157415" cy="112377"/>
            </a:xfrm>
            <a:prstGeom prst="ellipse">
              <a:avLst/>
            </a:prstGeom>
            <a:solidFill>
              <a:schemeClr val="accent4">
                <a:alpha val="37000"/>
              </a:schemeClr>
            </a:solidFill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B53127E-F038-4D20-9CC5-3350DBA94E9E}"/>
                </a:ext>
              </a:extLst>
            </p:cNvPr>
            <p:cNvCxnSpPr/>
            <p:nvPr/>
          </p:nvCxnSpPr>
          <p:spPr>
            <a:xfrm flipH="1">
              <a:off x="6121014" y="955847"/>
              <a:ext cx="469862" cy="151403"/>
            </a:xfrm>
            <a:prstGeom prst="line">
              <a:avLst/>
            </a:prstGeom>
            <a:ln w="95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EC7C491-710D-43D0-87D9-F8113DB4F93C}"/>
                </a:ext>
              </a:extLst>
            </p:cNvPr>
            <p:cNvCxnSpPr/>
            <p:nvPr/>
          </p:nvCxnSpPr>
          <p:spPr>
            <a:xfrm flipH="1" flipV="1">
              <a:off x="6117294" y="1220744"/>
              <a:ext cx="473582" cy="338032"/>
            </a:xfrm>
            <a:prstGeom prst="line">
              <a:avLst/>
            </a:prstGeom>
            <a:ln w="95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0DBA729-29D7-4B33-B617-426CCF97A74C}"/>
                </a:ext>
              </a:extLst>
            </p:cNvPr>
            <p:cNvSpPr txBox="1"/>
            <p:nvPr/>
          </p:nvSpPr>
          <p:spPr>
            <a:xfrm rot="378932">
              <a:off x="5882721" y="1196899"/>
              <a:ext cx="6072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7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sz="7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=20nm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C6F9464-429D-4BDA-93D5-5318F455CAE5}"/>
                </a:ext>
              </a:extLst>
            </p:cNvPr>
            <p:cNvCxnSpPr>
              <a:cxnSpLocks/>
            </p:cNvCxnSpPr>
            <p:nvPr/>
          </p:nvCxnSpPr>
          <p:spPr>
            <a:xfrm>
              <a:off x="6039092" y="1225933"/>
              <a:ext cx="157693" cy="13577"/>
            </a:xfrm>
            <a:prstGeom prst="straightConnector1">
              <a:avLst/>
            </a:prstGeom>
            <a:ln w="3175">
              <a:solidFill>
                <a:schemeClr val="bg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732446" y="805256"/>
            <a:ext cx="1238128" cy="1085638"/>
            <a:chOff x="700452" y="1219085"/>
            <a:chExt cx="1238128" cy="1085638"/>
          </a:xfrm>
        </p:grpSpPr>
        <p:grpSp>
          <p:nvGrpSpPr>
            <p:cNvPr id="74" name="Group 73"/>
            <p:cNvGrpSpPr/>
            <p:nvPr/>
          </p:nvGrpSpPr>
          <p:grpSpPr>
            <a:xfrm>
              <a:off x="700452" y="1219085"/>
              <a:ext cx="1238128" cy="1085638"/>
              <a:chOff x="706331" y="3871619"/>
              <a:chExt cx="1238128" cy="1085638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48DDFDD3-0EE5-449B-B5ED-8CED2ADBB2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7"/>
                  </a:clrFrom>
                  <a:clrTo>
                    <a:srgbClr val="FFFF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0756875">
                <a:off x="752907" y="4258321"/>
                <a:ext cx="1080245" cy="698936"/>
              </a:xfrm>
              <a:prstGeom prst="rect">
                <a:avLst/>
              </a:prstGeom>
            </p:spPr>
          </p:pic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85A29AF-1C72-4960-88D7-3A5B639B2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070" y="4436954"/>
                <a:ext cx="50330" cy="144242"/>
              </a:xfrm>
              <a:prstGeom prst="line">
                <a:avLst/>
              </a:prstGeom>
              <a:ln w="9525">
                <a:solidFill>
                  <a:srgbClr val="BD9C00"/>
                </a:solidFill>
                <a:tailEnd type="triangl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2934E32-BD36-4912-92BE-590CD4790B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80723" y="4043038"/>
                <a:ext cx="31962" cy="230446"/>
              </a:xfrm>
              <a:prstGeom prst="line">
                <a:avLst/>
              </a:prstGeom>
              <a:ln w="9525">
                <a:solidFill>
                  <a:srgbClr val="FF0000"/>
                </a:solidFill>
                <a:head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D6C7767A-81E3-44EA-B5BB-DEFBAC706FDE}"/>
                  </a:ext>
                </a:extLst>
              </p:cNvPr>
              <p:cNvSpPr txBox="1"/>
              <p:nvPr/>
            </p:nvSpPr>
            <p:spPr>
              <a:xfrm>
                <a:off x="706331" y="4255747"/>
                <a:ext cx="69760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BD9C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Dielectric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956FB9A-D3CC-4177-B55B-B83BBFBB32C5}"/>
                  </a:ext>
                </a:extLst>
              </p:cNvPr>
              <p:cNvSpPr txBox="1"/>
              <p:nvPr/>
            </p:nvSpPr>
            <p:spPr>
              <a:xfrm>
                <a:off x="1083271" y="3871619"/>
                <a:ext cx="86118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F140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Ferroelectric</a:t>
                </a:r>
              </a:p>
            </p:txBody>
          </p:sp>
        </p:grpSp>
        <p:cxnSp>
          <p:nvCxnSpPr>
            <p:cNvPr id="80" name="Straight Arrow Connector 79"/>
            <p:cNvCxnSpPr/>
            <p:nvPr/>
          </p:nvCxnSpPr>
          <p:spPr>
            <a:xfrm>
              <a:off x="853743" y="2196710"/>
              <a:ext cx="343136" cy="65621"/>
            </a:xfrm>
            <a:prstGeom prst="straightConnector1">
              <a:avLst/>
            </a:prstGeom>
            <a:ln w="3175">
              <a:solidFill>
                <a:schemeClr val="bg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6C7767A-81E3-44EA-B5BB-DEFBAC706FDE}"/>
                </a:ext>
              </a:extLst>
            </p:cNvPr>
            <p:cNvSpPr txBox="1"/>
            <p:nvPr/>
          </p:nvSpPr>
          <p:spPr>
            <a:xfrm rot="809498">
              <a:off x="912651" y="2061596"/>
              <a:ext cx="3663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9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V="1">
              <a:off x="1215976" y="1692594"/>
              <a:ext cx="511636" cy="563552"/>
            </a:xfrm>
            <a:prstGeom prst="straightConnector1">
              <a:avLst/>
            </a:prstGeom>
            <a:ln w="3175">
              <a:solidFill>
                <a:schemeClr val="bg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6C7767A-81E3-44EA-B5BB-DEFBAC706FDE}"/>
                </a:ext>
              </a:extLst>
            </p:cNvPr>
            <p:cNvSpPr txBox="1"/>
            <p:nvPr/>
          </p:nvSpPr>
          <p:spPr>
            <a:xfrm rot="18868307">
              <a:off x="1234628" y="1797786"/>
              <a:ext cx="4020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900" baseline="-25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8956FB9A-D3CC-4177-B55B-B83BBFBB32C5}"/>
              </a:ext>
            </a:extLst>
          </p:cNvPr>
          <p:cNvSpPr txBox="1"/>
          <p:nvPr/>
        </p:nvSpPr>
        <p:spPr>
          <a:xfrm>
            <a:off x="128190" y="871296"/>
            <a:ext cx="861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FeFET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09800" y="1719668"/>
            <a:ext cx="322469" cy="45719"/>
          </a:xfrm>
          <a:prstGeom prst="ellipse">
            <a:avLst/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70441" y="1718205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LVT</a:t>
            </a:r>
            <a:endParaRPr lang="en-US" sz="9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2651175" y="1720749"/>
            <a:ext cx="322469" cy="45719"/>
          </a:xfrm>
          <a:prstGeom prst="ellipse">
            <a:avLst/>
          </a:prstGeom>
          <a:noFill/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2777719" y="171928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HVT</a:t>
            </a:r>
            <a:endParaRPr lang="en-US" sz="9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4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hem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46737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5855</TotalTime>
  <Words>714</Words>
  <Application>Microsoft Office PowerPoint</Application>
  <PresentationFormat>On-screen Show (4:3)</PresentationFormat>
  <Paragraphs>67</Paragraphs>
  <Slides>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31" baseType="lpstr">
      <vt:lpstr>TimesNewRomanPSMT</vt:lpstr>
      <vt:lpstr>Arial</vt:lpstr>
      <vt:lpstr>Arial Narrow</vt:lpstr>
      <vt:lpstr>Book Antiqua</vt:lpstr>
      <vt:lpstr>Calibri</vt:lpstr>
      <vt:lpstr>Wingdings</vt:lpstr>
      <vt:lpstr>Theme3</vt:lpstr>
      <vt:lpstr>1_Office Theme</vt:lpstr>
      <vt:lpstr>5_Default Design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1_Theme3</vt:lpstr>
      <vt:lpstr>8_Office Theme</vt:lpstr>
      <vt:lpstr>6_Default Design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Graph</vt:lpstr>
      <vt:lpstr>PowerPoint Presentation</vt:lpstr>
      <vt:lpstr>Inspiration:  Random Spatial Fluctuation of Crystalline Phases in Ferroelectric HfO2 </vt:lpstr>
      <vt:lpstr>Modeling Approach</vt:lpstr>
      <vt:lpstr>Theoretical Understanding of Random Phase Fluctuation</vt:lpstr>
    </vt:vector>
  </TitlesOfParts>
  <Company>US Department of Energy (SC)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helpdesk</dc:creator>
  <cp:lastModifiedBy>Kai Ni</cp:lastModifiedBy>
  <cp:revision>499</cp:revision>
  <dcterms:created xsi:type="dcterms:W3CDTF">2010-12-15T20:48:04Z</dcterms:created>
  <dcterms:modified xsi:type="dcterms:W3CDTF">2021-05-31T21:08:49Z</dcterms:modified>
</cp:coreProperties>
</file>